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344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5470"/>
  </p:normalViewPr>
  <p:slideViewPr>
    <p:cSldViewPr snapToGrid="0" snapToObjects="1">
      <p:cViewPr varScale="1">
        <p:scale>
          <a:sx n="121" d="100"/>
          <a:sy n="121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873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8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5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17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60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695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06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84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7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99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8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93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1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968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9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730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5" r:id="rId1"/>
    <p:sldLayoutId id="2147484346" r:id="rId2"/>
    <p:sldLayoutId id="2147484347" r:id="rId3"/>
    <p:sldLayoutId id="2147484348" r:id="rId4"/>
    <p:sldLayoutId id="2147484349" r:id="rId5"/>
    <p:sldLayoutId id="2147484350" r:id="rId6"/>
    <p:sldLayoutId id="2147484351" r:id="rId7"/>
    <p:sldLayoutId id="2147484352" r:id="rId8"/>
    <p:sldLayoutId id="2147484353" r:id="rId9"/>
    <p:sldLayoutId id="2147484354" r:id="rId10"/>
    <p:sldLayoutId id="2147484355" r:id="rId11"/>
    <p:sldLayoutId id="2147484356" r:id="rId12"/>
    <p:sldLayoutId id="2147484357" r:id="rId13"/>
    <p:sldLayoutId id="2147484358" r:id="rId14"/>
    <p:sldLayoutId id="2147484359" r:id="rId15"/>
    <p:sldLayoutId id="2147484360" r:id="rId16"/>
    <p:sldLayoutId id="214748436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hyperlink" Target="https://github.com/padamson" TargetMode="External"/><Relationship Id="rId7" Type="http://schemas.openxmlformats.org/officeDocument/2006/relationships/hyperlink" Target="https://www.linkedin.com/in/pauleadamson/" TargetMode="External"/><Relationship Id="rId2" Type="http://schemas.openxmlformats.org/officeDocument/2006/relationships/hyperlink" Target="mailto:paul.adamson.01@g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hyperlink" Target="https://twitter.com/PaulEAdamson" TargetMode="External"/><Relationship Id="rId10" Type="http://schemas.openxmlformats.org/officeDocument/2006/relationships/image" Target="../media/image6.tiff"/><Relationship Id="rId4" Type="http://schemas.openxmlformats.org/officeDocument/2006/relationships/image" Target="../media/image3.tiff"/><Relationship Id="rId9" Type="http://schemas.openxmlformats.org/officeDocument/2006/relationships/hyperlink" Target="https://stackoverflow.com/users/4257137/drpositr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blog/python-scientific-computing-case" TargetMode="External"/><Relationship Id="rId2" Type="http://schemas.openxmlformats.org/officeDocument/2006/relationships/hyperlink" Target="https://www.aiche.org/academy/webinars/should-i-py-or-should-i-fortr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ypl.github.io/PYPL.html" TargetMode="Externa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#download-section" TargetMode="External"/><Relationship Id="rId2" Type="http://schemas.openxmlformats.org/officeDocument/2006/relationships/hyperlink" Target="https://docs.anaconda.com/anaconda/inst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heme.com/" TargetMode="External"/><Relationship Id="rId2" Type="http://schemas.openxmlformats.org/officeDocument/2006/relationships/hyperlink" Target="http://jckantor.github.io/CBE20255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ypl.github.io/PYPL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107-ADAA-6E47-B8C2-8A1E23E73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2025111"/>
          </a:xfrm>
        </p:spPr>
        <p:txBody>
          <a:bodyPr>
            <a:normAutofit/>
          </a:bodyPr>
          <a:lstStyle/>
          <a:p>
            <a:r>
              <a:rPr lang="en-US" dirty="0"/>
              <a:t>Python for chemical engineers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77CE9-8E96-A24F-8792-AF42A64AA1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758698"/>
            <a:ext cx="8676222" cy="3595607"/>
          </a:xfrm>
        </p:spPr>
        <p:txBody>
          <a:bodyPr>
            <a:noAutofit/>
          </a:bodyPr>
          <a:lstStyle/>
          <a:p>
            <a:r>
              <a:rPr lang="en-US" sz="2800" dirty="0"/>
              <a:t>Getting Started</a:t>
            </a:r>
          </a:p>
          <a:p>
            <a:endParaRPr lang="en-US" dirty="0"/>
          </a:p>
          <a:p>
            <a:r>
              <a:rPr lang="en-US" dirty="0"/>
              <a:t>Paul Adamson, PhD</a:t>
            </a:r>
          </a:p>
          <a:p>
            <a:r>
              <a:rPr lang="en-US" dirty="0">
                <a:hlinkClick r:id="rId2"/>
              </a:rPr>
              <a:t>paul.adamson.01@gmail.com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October 23, 2019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C563A0-8854-1641-8202-54DAD725E6CF}"/>
              </a:ext>
            </a:extLst>
          </p:cNvPr>
          <p:cNvGrpSpPr/>
          <p:nvPr/>
        </p:nvGrpSpPr>
        <p:grpSpPr>
          <a:xfrm>
            <a:off x="2029388" y="4556501"/>
            <a:ext cx="3283997" cy="481096"/>
            <a:chOff x="4473010" y="5263609"/>
            <a:chExt cx="3283997" cy="481096"/>
          </a:xfrm>
        </p:grpSpPr>
        <p:pic>
          <p:nvPicPr>
            <p:cNvPr id="8" name="Picture 7">
              <a:hlinkClick r:id="rId3"/>
              <a:extLst>
                <a:ext uri="{FF2B5EF4-FFF2-40B4-BE49-F238E27FC236}">
                  <a16:creationId xmlns:a16="http://schemas.microsoft.com/office/drawing/2014/main" id="{FC2F2604-B4A6-0047-B6FB-C6DC6D8B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3086" y="5263609"/>
              <a:ext cx="479426" cy="479426"/>
            </a:xfrm>
            <a:prstGeom prst="rect">
              <a:avLst/>
            </a:prstGeom>
          </p:spPr>
        </p:pic>
        <p:pic>
          <p:nvPicPr>
            <p:cNvPr id="9" name="Picture 8">
              <a:hlinkClick r:id="rId5"/>
              <a:extLst>
                <a:ext uri="{FF2B5EF4-FFF2-40B4-BE49-F238E27FC236}">
                  <a16:creationId xmlns:a16="http://schemas.microsoft.com/office/drawing/2014/main" id="{640FF984-C3C9-C645-9C30-3D348F58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9174" y="5263609"/>
              <a:ext cx="478844" cy="478844"/>
            </a:xfrm>
            <a:prstGeom prst="rect">
              <a:avLst/>
            </a:prstGeom>
          </p:spPr>
        </p:pic>
        <p:pic>
          <p:nvPicPr>
            <p:cNvPr id="10" name="Picture 9">
              <a:hlinkClick r:id="rId7"/>
              <a:extLst>
                <a:ext uri="{FF2B5EF4-FFF2-40B4-BE49-F238E27FC236}">
                  <a16:creationId xmlns:a16="http://schemas.microsoft.com/office/drawing/2014/main" id="{91D8F898-D286-0244-8294-72CBB330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3010" y="5263609"/>
              <a:ext cx="481096" cy="481096"/>
            </a:xfrm>
            <a:prstGeom prst="rect">
              <a:avLst/>
            </a:prstGeom>
          </p:spPr>
        </p:pic>
        <p:pic>
          <p:nvPicPr>
            <p:cNvPr id="11" name="Picture 10">
              <a:hlinkClick r:id="rId9"/>
              <a:extLst>
                <a:ext uri="{FF2B5EF4-FFF2-40B4-BE49-F238E27FC236}">
                  <a16:creationId xmlns:a16="http://schemas.microsoft.com/office/drawing/2014/main" id="{35D9CD95-96A4-384E-B0D5-6C31AA9FE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77581" y="5263609"/>
              <a:ext cx="479426" cy="47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630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63AC16-CA6B-B043-AC84-B3A91A43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9DC454-08D0-574D-AFF9-818F36292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Why Python?</a:t>
            </a:r>
          </a:p>
          <a:p>
            <a:r>
              <a:rPr lang="en-US" dirty="0"/>
              <a:t>Setting up python (Anaconda Distribution)</a:t>
            </a:r>
          </a:p>
          <a:p>
            <a:r>
              <a:rPr lang="en-US" dirty="0"/>
              <a:t>Cloning the </a:t>
            </a:r>
            <a:r>
              <a:rPr lang="en-US" dirty="0" err="1">
                <a:latin typeface="Andale Mono" panose="020B0509000000000004" pitchFamily="49" charset="0"/>
              </a:rPr>
              <a:t>python_cheme</a:t>
            </a:r>
            <a:r>
              <a:rPr lang="en-US" dirty="0"/>
              <a:t> repo and setting up the </a:t>
            </a:r>
            <a:r>
              <a:rPr lang="en-US" dirty="0" err="1">
                <a:latin typeface="Andale Mono" panose="020B0509000000000004" pitchFamily="49" charset="0"/>
              </a:rPr>
              <a:t>cheme</a:t>
            </a:r>
            <a:r>
              <a:rPr lang="en-US" dirty="0"/>
              <a:t> environment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Examples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Simple (“Hello, Mass Balance”)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Intermediate (wrangle, plot, and animate some data)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Advanced (McCabe-Thiele)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If there’s time (machine learning)</a:t>
            </a:r>
          </a:p>
          <a:p>
            <a:pPr>
              <a:tabLst>
                <a:tab pos="6272213" algn="l"/>
              </a:tabLst>
            </a:pPr>
            <a:r>
              <a:rPr lang="en-US" dirty="0"/>
              <a:t>Along the way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Python environment management (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pip</a:t>
            </a:r>
            <a:r>
              <a:rPr lang="en-US" dirty="0"/>
              <a:t>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Modules (</a:t>
            </a:r>
            <a:r>
              <a:rPr lang="en-US" dirty="0" err="1">
                <a:latin typeface="Andale Mono" panose="020B0509000000000004" pitchFamily="49" charset="0"/>
              </a:rPr>
              <a:t>sympy</a:t>
            </a:r>
            <a:r>
              <a:rPr lang="en-US" dirty="0"/>
              <a:t>, </a:t>
            </a:r>
            <a:r>
              <a:rPr lang="en-US" dirty="0" err="1">
                <a:latin typeface="Andale Mono" panose="020B0509000000000004" pitchFamily="49" charset="0"/>
              </a:rPr>
              <a:t>numpy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pandas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matplotlib</a:t>
            </a:r>
            <a:r>
              <a:rPr lang="en-US" dirty="0"/>
              <a:t>, </a:t>
            </a:r>
            <a:r>
              <a:rPr lang="en-US" b="1" i="1" dirty="0"/>
              <a:t>your own</a:t>
            </a:r>
            <a:r>
              <a:rPr lang="en-US" dirty="0"/>
              <a:t>)</a:t>
            </a:r>
          </a:p>
          <a:p>
            <a:pPr lvl="1">
              <a:tabLst>
                <a:tab pos="6272213" algn="l"/>
              </a:tabLst>
            </a:pPr>
            <a:r>
              <a:rPr lang="en-US" dirty="0"/>
              <a:t>Interactive notebooks (</a:t>
            </a:r>
            <a:r>
              <a:rPr lang="en-US" dirty="0" err="1"/>
              <a:t>Jupyter</a:t>
            </a:r>
            <a:r>
              <a:rPr lang="en-US" dirty="0"/>
              <a:t> Notebook)</a:t>
            </a:r>
          </a:p>
        </p:txBody>
      </p:sp>
    </p:spTree>
    <p:extLst>
      <p:ext uri="{BB962C8B-B14F-4D97-AF65-F5344CB8AC3E}">
        <p14:creationId xmlns:p14="http://schemas.microsoft.com/office/powerpoint/2010/main" val="1602390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991D-254F-EB4C-AB09-2688EA6A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DD91E-7B3C-B54F-B6E2-5BA526F1E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Fastest growing computer programming language</a:t>
            </a:r>
          </a:p>
          <a:p>
            <a:r>
              <a:rPr lang="en-US" dirty="0"/>
              <a:t>Vibrant open source community</a:t>
            </a:r>
          </a:p>
          <a:p>
            <a:r>
              <a:rPr lang="en-US" dirty="0"/>
              <a:t>Simple yet dynamic </a:t>
            </a:r>
            <a:r>
              <a:rPr lang="en-US" dirty="0" err="1"/>
              <a:t>sytax</a:t>
            </a:r>
            <a:endParaRPr lang="en-US" dirty="0"/>
          </a:p>
          <a:p>
            <a:r>
              <a:rPr lang="en-US" dirty="0"/>
              <a:t>Interoperable with other languages</a:t>
            </a:r>
          </a:p>
          <a:p>
            <a:r>
              <a:rPr lang="en-US" dirty="0"/>
              <a:t>A lot of capability included with core Python</a:t>
            </a:r>
          </a:p>
          <a:p>
            <a:r>
              <a:rPr lang="en-US" dirty="0"/>
              <a:t>Giant scientific python (SciPy) ecosystem</a:t>
            </a:r>
          </a:p>
          <a:p>
            <a:endParaRPr lang="en-US" dirty="0"/>
          </a:p>
          <a:p>
            <a:r>
              <a:rPr lang="en-US" dirty="0"/>
              <a:t>See Milan </a:t>
            </a:r>
            <a:r>
              <a:rPr lang="en-US" dirty="0" err="1"/>
              <a:t>Curcic’s</a:t>
            </a:r>
            <a:r>
              <a:rPr lang="en-US" dirty="0"/>
              <a:t> July 24, 2019, </a:t>
            </a:r>
            <a:r>
              <a:rPr lang="en-US" dirty="0" err="1"/>
              <a:t>AIChE</a:t>
            </a:r>
            <a:r>
              <a:rPr lang="en-US" dirty="0"/>
              <a:t> VLS webinar</a:t>
            </a:r>
            <a:br>
              <a:rPr lang="en-US" dirty="0"/>
            </a:br>
            <a:r>
              <a:rPr lang="en-US" i="1" dirty="0">
                <a:hlinkClick r:id="rId2"/>
              </a:rPr>
              <a:t>“Should I </a:t>
            </a:r>
            <a:r>
              <a:rPr lang="en-US" i="1" dirty="0" err="1">
                <a:hlinkClick r:id="rId2"/>
              </a:rPr>
              <a:t>Py</a:t>
            </a:r>
            <a:r>
              <a:rPr lang="en-US" i="1" dirty="0">
                <a:hlinkClick r:id="rId2"/>
              </a:rPr>
              <a:t> or Should I Fortran?”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Also see </a:t>
            </a:r>
            <a:r>
              <a:rPr lang="en-US" i="1" dirty="0"/>
              <a:t>“The Case For Python in Scientific Computing,” </a:t>
            </a:r>
            <a:br>
              <a:rPr lang="en-US" dirty="0"/>
            </a:br>
            <a:r>
              <a:rPr lang="en-US" dirty="0"/>
              <a:t>a summary of two PyCon2017 Keynotes: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www.datacamp.com</a:t>
            </a:r>
            <a:r>
              <a:rPr lang="en-US" dirty="0">
                <a:hlinkClick r:id="rId3"/>
              </a:rPr>
              <a:t>/community/blog/python-scientific-computing-case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7979F-A017-D742-80DF-90063D7CA74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3595" y="2150185"/>
            <a:ext cx="3812397" cy="25415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450CD1-6023-2346-B6C5-B5C60E3516A1}"/>
              </a:ext>
            </a:extLst>
          </p:cNvPr>
          <p:cNvSpPr txBox="1"/>
          <p:nvPr/>
        </p:nvSpPr>
        <p:spPr>
          <a:xfrm>
            <a:off x="8163595" y="4828942"/>
            <a:ext cx="4028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PYPL </a:t>
            </a:r>
            <a:r>
              <a:rPr lang="en-US" sz="1400" dirty="0" err="1"/>
              <a:t>PopularitY</a:t>
            </a:r>
            <a:r>
              <a:rPr lang="en-US" sz="1400" dirty="0"/>
              <a:t> of Programming Language Index (</a:t>
            </a:r>
            <a:r>
              <a:rPr lang="en-US" sz="1400" dirty="0">
                <a:hlinkClick r:id="rId5"/>
              </a:rPr>
              <a:t>http://pypl.github.io/PYPL.html</a:t>
            </a:r>
            <a:r>
              <a:rPr lang="en-US" sz="1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17868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EDD0-C270-004D-A342-BC818AD1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E1A1-D8F6-F547-8B09-19D328068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/>
          <a:lstStyle/>
          <a:p>
            <a:r>
              <a:rPr lang="en-US" dirty="0"/>
              <a:t>Perhaps the easiest way to get started with Python</a:t>
            </a:r>
          </a:p>
          <a:p>
            <a:r>
              <a:rPr lang="en-US" dirty="0"/>
              <a:t>Primarily developed for data science (also supports R), but widely applicable</a:t>
            </a:r>
          </a:p>
          <a:p>
            <a:r>
              <a:rPr lang="en-US" dirty="0"/>
              <a:t>Free, easy-to-install package manager</a:t>
            </a:r>
          </a:p>
          <a:p>
            <a:r>
              <a:rPr lang="en-US" dirty="0"/>
              <a:t>Environment manager (</a:t>
            </a:r>
            <a:r>
              <a:rPr lang="en-US" dirty="0" err="1"/>
              <a:t>conda</a:t>
            </a:r>
            <a:r>
              <a:rPr lang="en-US" dirty="0"/>
              <a:t>, but also supports pip)</a:t>
            </a:r>
          </a:p>
          <a:p>
            <a:r>
              <a:rPr lang="en-US" dirty="0"/>
              <a:t>Collection of 1,000+ open source packages with free community support</a:t>
            </a:r>
          </a:p>
          <a:p>
            <a:r>
              <a:rPr lang="en-US" dirty="0"/>
              <a:t>Platform-agnostic: you can use it on Windows, macOS or Linux</a:t>
            </a:r>
          </a:p>
        </p:txBody>
      </p:sp>
    </p:spTree>
    <p:extLst>
      <p:ext uri="{BB962C8B-B14F-4D97-AF65-F5344CB8AC3E}">
        <p14:creationId xmlns:p14="http://schemas.microsoft.com/office/powerpoint/2010/main" val="754760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7820-D59C-F544-812A-79277C3D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Anaconda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92EB-4E1D-734B-AA95-6B7C94C8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instructions: </a:t>
            </a:r>
            <a:r>
              <a:rPr lang="en-US" dirty="0">
                <a:hlinkClick r:id="rId2"/>
              </a:rPr>
              <a:t>https://docs.anaconda.com/anaconda/install/</a:t>
            </a:r>
            <a:endParaRPr lang="en-US" dirty="0"/>
          </a:p>
          <a:p>
            <a:r>
              <a:rPr lang="en-US" dirty="0"/>
              <a:t>Download: </a:t>
            </a:r>
            <a:r>
              <a:rPr lang="en-US" dirty="0">
                <a:hlinkClick r:id="rId3"/>
              </a:rPr>
              <a:t>https://www.anaconda.com/distribution/#download-section</a:t>
            </a:r>
            <a:endParaRPr lang="en-US" dirty="0"/>
          </a:p>
          <a:p>
            <a:r>
              <a:rPr lang="en-US" dirty="0"/>
              <a:t>Graphical (Windows, macOS, and Linux) or command-line (macOS) installers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0F129-AC76-5043-A0B2-B5204B99C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147" y="3599108"/>
            <a:ext cx="3909089" cy="275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27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52977-E276-C14C-83C5-4F4C7745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Advanced: 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96C61-8692-8148-8123-D7622CD90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2AE08-114B-BB40-8EE6-2F4386929997}"/>
              </a:ext>
            </a:extLst>
          </p:cNvPr>
          <p:cNvSpPr txBox="1"/>
          <p:nvPr/>
        </p:nvSpPr>
        <p:spPr>
          <a:xfrm>
            <a:off x="4280306" y="5236635"/>
            <a:ext cx="5357680" cy="646331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$ /</a:t>
            </a:r>
            <a:r>
              <a:rPr lang="en-US" dirty="0" err="1">
                <a:latin typeface="Andale Mono" panose="020B0509000000000004" pitchFamily="49" charset="0"/>
              </a:rPr>
              <a:t>usr</a:t>
            </a:r>
            <a:r>
              <a:rPr lang="en-US" dirty="0">
                <a:latin typeface="Andale Mono" panose="020B0509000000000004" pitchFamily="49" charset="0"/>
              </a:rPr>
              <a:t>/local/anaconda/bin/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init</a:t>
            </a:r>
            <a:endParaRPr lang="en-US" dirty="0">
              <a:latin typeface="Andale Mono" panose="020B0509000000000004" pitchFamily="49" charset="0"/>
            </a:endParaRPr>
          </a:p>
          <a:p>
            <a:r>
              <a:rPr lang="en-US" dirty="0">
                <a:latin typeface="Andale Mono" panose="020B0509000000000004" pitchFamily="49" charset="0"/>
              </a:rPr>
              <a:t>$ </a:t>
            </a:r>
            <a:r>
              <a:rPr lang="en-US" dirty="0" err="1">
                <a:latin typeface="Andale Mono" panose="020B0509000000000004" pitchFamily="49" charset="0"/>
              </a:rPr>
              <a:t>conda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 err="1">
                <a:latin typeface="Andale Mono" panose="020B0509000000000004" pitchFamily="49" charset="0"/>
              </a:rPr>
              <a:t>env</a:t>
            </a:r>
            <a:r>
              <a:rPr lang="en-US" dirty="0">
                <a:latin typeface="Andale Mono" panose="020B0509000000000004" pitchFamily="49" charset="0"/>
              </a:rPr>
              <a:t> create -f </a:t>
            </a:r>
            <a:r>
              <a:rPr lang="en-US" dirty="0" err="1">
                <a:latin typeface="Andale Mono" panose="020B0509000000000004" pitchFamily="49" charset="0"/>
              </a:rPr>
              <a:t>environment.yml</a:t>
            </a: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41FD9-D8C4-C74F-88AC-DE3F8F0D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1AD0-ABE7-2E4E-8372-5B232AA07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http://jckantor.github.io/CBE20255/</a:t>
            </a:r>
            <a:r>
              <a:rPr lang="en-US" dirty="0"/>
              <a:t> - CBE20255 Introduction to Chemical Engineering Analysis demonstrates the use of mass and energy balances for the analysis of chemical processes and products.</a:t>
            </a:r>
          </a:p>
          <a:p>
            <a:r>
              <a:rPr lang="en-US" dirty="0">
                <a:hlinkClick r:id="rId3"/>
              </a:rPr>
              <a:t>http://www.learncheme.com</a:t>
            </a:r>
            <a:r>
              <a:rPr lang="en-US" dirty="0"/>
              <a:t> – Educational resources for chemical engineering hosted at University of Colorado Boulder.</a:t>
            </a:r>
          </a:p>
          <a:p>
            <a:r>
              <a:rPr lang="en-US" dirty="0">
                <a:hlinkClick r:id="rId4"/>
              </a:rPr>
              <a:t>http://pypl.github.io/PYPL.html</a:t>
            </a:r>
            <a:r>
              <a:rPr lang="en-US" dirty="0"/>
              <a:t> - The PYPL </a:t>
            </a:r>
            <a:r>
              <a:rPr lang="en-US" dirty="0" err="1"/>
              <a:t>PopularitY</a:t>
            </a:r>
            <a:r>
              <a:rPr lang="en-US" dirty="0"/>
              <a:t> of Programming Language Index is created by analyzing how often language tutorials are searched on Google.</a:t>
            </a:r>
          </a:p>
        </p:txBody>
      </p:sp>
    </p:spTree>
    <p:extLst>
      <p:ext uri="{BB962C8B-B14F-4D97-AF65-F5344CB8AC3E}">
        <p14:creationId xmlns:p14="http://schemas.microsoft.com/office/powerpoint/2010/main" val="22989791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{1D3DC76D-6BEC-3848-8E06-1B3A3D1CAB3F}tf10001079</Template>
  <TotalTime>566</TotalTime>
  <Words>390</Words>
  <Application>Microsoft Macintosh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Andale Mono</vt:lpstr>
      <vt:lpstr>Arial</vt:lpstr>
      <vt:lpstr>Century Gothic</vt:lpstr>
      <vt:lpstr>Vapor Trail</vt:lpstr>
      <vt:lpstr>Python for chemical engineers</vt:lpstr>
      <vt:lpstr>Outline</vt:lpstr>
      <vt:lpstr>Why Python?</vt:lpstr>
      <vt:lpstr>Anaconda Distribution</vt:lpstr>
      <vt:lpstr>Installing Anaconda Distribution</vt:lpstr>
      <vt:lpstr>Advanced:  environments</vt:lpstr>
      <vt:lpstr>Acknowledgements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for chemical engineers</dc:title>
  <dc:creator>Paul Adamson</dc:creator>
  <cp:lastModifiedBy>Paul Adamson</cp:lastModifiedBy>
  <cp:revision>17</cp:revision>
  <cp:lastPrinted>2019-10-16T12:26:55Z</cp:lastPrinted>
  <dcterms:created xsi:type="dcterms:W3CDTF">2019-10-16T12:13:22Z</dcterms:created>
  <dcterms:modified xsi:type="dcterms:W3CDTF">2019-10-20T14:45:49Z</dcterms:modified>
</cp:coreProperties>
</file>